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288" autoAdjust="0"/>
    <p:restoredTop sz="94660"/>
  </p:normalViewPr>
  <p:slideViewPr>
    <p:cSldViewPr snapToGrid="0">
      <p:cViewPr>
        <p:scale>
          <a:sx n="66" d="100"/>
          <a:sy n="66" d="100"/>
        </p:scale>
        <p:origin x="-47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F4E480B-94D6-46F9-A2B6-B98D311FDC19}"/>
              </a:ext>
            </a:extLst>
          </p:cNvPr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183CDE-91A1-40C3-8E80-66F89E1C2D5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6756515-F9AA-46BD-8DD2-AA15BA492A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BA365E2-8B71-408B-9092-0104216AC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EDB8D7A-1BF6-4CDB-B93A-7736955F50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AACD774-5167-46C7-8A62-6E2FE4BE9469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6E0F2D8-452E-48F9-9912-C47EAEAE1802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FBBF95-430B-427C-A6E8-DB899217FC00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EE64698-3ED2-4395-B7FC-65248E437E0A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E20B1E1-CE09-4C2A-A3FB-DB8026C54E98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B2405B-A907-48B3-906A-FB3573C0B28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DC8E2D9-6729-4614-8667-C1016D3182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CEEBB1-1A1F-4A2C-B805-719CF98F6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540000"/>
            <a:ext cx="11090273" cy="3798000"/>
          </a:xfrm>
        </p:spPr>
        <p:txBody>
          <a:bodyPr anchor="b"/>
          <a:lstStyle>
            <a:lvl1pPr algn="l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CC87B-ED2D-4303-BD40-E7AF14C03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8500"/>
            <a:ext cx="7345362" cy="1800224"/>
          </a:xfrm>
        </p:spPr>
        <p:txBody>
          <a:bodyPr/>
          <a:lstStyle>
            <a:lvl1pPr marL="0" indent="0" algn="l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880B4-5679-491C-963F-EC47B048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65D6D-3F98-4BE8-A069-B9640990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CD51D-8E06-4959-88C9-64741507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3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67416F32-9D98-4340-82E8-E90CE00AD2AC}"/>
              </a:ext>
            </a:extLst>
          </p:cNvPr>
          <p:cNvGrpSpPr/>
          <p:nvPr/>
        </p:nvGrpSpPr>
        <p:grpSpPr>
          <a:xfrm flipV="1">
            <a:off x="0" y="-1"/>
            <a:ext cx="12191999" cy="6861601"/>
            <a:chOff x="0" y="-1"/>
            <a:chExt cx="12191999" cy="686160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6375AB4-82BB-418F-A50F-6180F68724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FDD54B2-4A3F-4BFE-8FF0-82CA73F4AE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50280" y="2148106"/>
              <a:ext cx="4320000" cy="4320000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0876F96-77AB-4E72-B1D2-FA45F4E3C0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6347046" cy="6347046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B08A2E9-6518-449E-940B-8518A1D850BB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0" y="-1"/>
              <a:ext cx="10800000" cy="6858000"/>
              <a:chOff x="2328000" y="0"/>
              <a:chExt cx="2880000" cy="14400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0A86BE0-76B3-4EA0-BA2D-05266013A814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BA13564-810C-4398-AA63-67B020811FCB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555E1EF-6216-47FA-BBCA-7C0C8C2DAB8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6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8D85657-6A77-4466-887F-EE948B9CD2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35498-B0C3-40BD-9407-6D0C0587E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F85E-0893-4D8C-816A-5193CC6DC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0000">
              <a:defRPr/>
            </a:lvl1pPr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46A9C-9655-49F5-85B3-A8A37F4F5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F896C-71D7-487F-A1B9-CBBE6DF4D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228E8-7B8A-4153-BEB2-BD5A69F2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4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E54407D-DBA4-414C-ACA5-30D7B87C652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D518BC-8E44-4DAA-A8B9-2CFBD91DCDCD}"/>
                </a:ext>
              </a:extLst>
            </p:cNvPr>
            <p:cNvSpPr/>
            <p:nvPr/>
          </p:nvSpPr>
          <p:spPr>
            <a:xfrm rot="10800000" flipH="1">
              <a:off x="0" y="2019649"/>
              <a:ext cx="4838350" cy="483835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67C3660-39CD-431D-8E64-37508FFEAC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03875" y="0"/>
              <a:ext cx="6521820" cy="3260910"/>
              <a:chOff x="0" y="0"/>
              <a:chExt cx="2880000" cy="144000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4CCE569-E461-438A-A235-B96A542AF82F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3F9DF1F-1F74-476C-AD41-22AC3F8A65A0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E49ED5-9713-43D1-AE9E-3F9FE557407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21A2854-1482-4441-85EA-D7B9F3EF56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4887" y="2538000"/>
              <a:ext cx="4320000" cy="432000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ED36A6D-894D-44DA-851C-345A414F3F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36F1DF-CD42-4695-A7D0-2F5B1930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7345362" cy="5768725"/>
          </a:xfrm>
        </p:spPr>
        <p:txBody>
          <a:bodyPr anchor="t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49160-0F86-4FCA-8718-6980E99C7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5612" y="540000"/>
            <a:ext cx="3565523" cy="5768725"/>
          </a:xfrm>
        </p:spPr>
        <p:txBody>
          <a:bodyPr anchor="t"/>
          <a:lstStyle>
            <a:lvl1pPr marL="0" indent="0">
              <a:buNone/>
              <a:defRPr sz="18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C6CBB-DABA-4F2E-8574-46747E15E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F86BC-9ECC-439C-BF2E-F0B7EF19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42552-C4C9-44EE-B7CB-5A652393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3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774299-531D-4CAC-881D-7EB68BC99FCC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 useBgFill="1">
          <p:nvSpPr>
            <p:cNvPr id="9" name="Rectangle 8">
              <a:extLst>
                <a:ext uri="{FF2B5EF4-FFF2-40B4-BE49-F238E27FC236}">
                  <a16:creationId xmlns:a16="http://schemas.microsoft.com/office/drawing/2014/main" id="{A17676CF-DDCC-48C1-AC68-CDA0B9E47FD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052D363-F6F5-455B-A2F2-A12B30CEE5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0C396B8-00CA-4AE9-A0A5-B4E2B2A2AC07}"/>
                  </a:ext>
                </a:extLst>
              </p:cNvPr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660166-3107-4058-A259-59B0527306BD}"/>
                  </a:ext>
                </a:extLst>
              </p:cNvPr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BE934E-3063-4D0F-AFDE-68D58D336CB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39660FA-744A-4CB3-9BED-C59793E3BF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E313EEC-733B-4019-8A0B-3FA768B8DB7A}"/>
                </a:ext>
              </a:extLst>
            </p:cNvPr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21FE91F-780C-4ABD-ADE8-0EFDB7196A10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09EA389-EE78-4475-A390-5EDED23C2D68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492A94-8867-4C62-9D40-4023C41E0AF8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A3DAD7C5-BA12-4557-8BC4-72C69B0D59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412EC-56C0-4009-B2E3-D63F9EEC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090275" cy="12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C84F-F3B7-4BF4-A328-BCF5ADD32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929600"/>
            <a:ext cx="5437186" cy="438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19CD5-DBB4-4749-980D-B5B40ECB6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29600"/>
            <a:ext cx="5437186" cy="438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FC378-6572-43DF-8344-59DE8122C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67A14-246A-4DDF-865C-68F6E169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74B6D-E110-478C-94B9-2F8199E5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4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130F7E5-A40E-4C9C-8E4F-3935B9182C4A}"/>
              </a:ext>
            </a:extLst>
          </p:cNvPr>
          <p:cNvGrpSpPr/>
          <p:nvPr/>
        </p:nvGrpSpPr>
        <p:grpSpPr>
          <a:xfrm>
            <a:off x="0" y="-2"/>
            <a:ext cx="12191999" cy="6858001"/>
            <a:chOff x="0" y="-2"/>
            <a:chExt cx="12191999" cy="68580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E67B504-02A7-4203-87D0-07D333D71917}"/>
                </a:ext>
              </a:extLst>
            </p:cNvPr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34000">
                  <a:schemeClr val="accent3">
                    <a:alpha val="20000"/>
                  </a:schemeClr>
                </a:gs>
                <a:gs pos="65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1158F3-E1C3-400D-8505-628DB94365CE}"/>
                </a:ext>
              </a:extLst>
            </p:cNvPr>
            <p:cNvGrpSpPr/>
            <p:nvPr/>
          </p:nvGrpSpPr>
          <p:grpSpPr>
            <a:xfrm rot="162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AEADDCE-3295-4F24-8700-C93B5457C2B7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95C76A-5429-458C-BC9D-E1053EF7B84F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D0E8A42-259A-43FA-B284-B459D736409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900B4F1-619C-4C0E-B749-1843F22C946A}"/>
                  </a:ext>
                </a:extLst>
              </p:cNvPr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E6F70BB-DCCC-4CF0-B5BB-95A965A99947}"/>
                  </a:ext>
                </a:extLst>
              </p:cNvPr>
              <p:cNvSpPr/>
              <p:nvPr/>
            </p:nvSpPr>
            <p:spPr>
              <a:xfrm flipV="1">
                <a:off x="1" y="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3E6C50C-C1DA-44E1-B254-3B7228879DCD}"/>
                </a:ext>
              </a:extLst>
            </p:cNvPr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C6EEED-A40A-4D1C-BE6B-11DD62770607}"/>
                  </a:ext>
                </a:extLst>
              </p:cNvPr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7FF3FB-FDFC-4659-A7D6-ABED74010E82}"/>
                  </a:ext>
                </a:extLst>
              </p:cNvPr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1548ED5-6668-4672-88DC-40E92508ACA2}"/>
                </a:ext>
              </a:extLst>
            </p:cNvPr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75AE1B2-E73F-4E6E-AAFB-FB1C02684D32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750F2D6-C0E1-4AFE-AB87-083292737609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ECC0D66-F2BE-4BF4-87F6-CE618B5C89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BCA11-08C2-4C9A-B0A3-31C9051C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090273" cy="1210396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2CEB0-C969-40EA-A5E2-8D875E2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929783"/>
            <a:ext cx="5448052" cy="792161"/>
          </a:xfrm>
        </p:spPr>
        <p:txBody>
          <a:bodyPr anchor="b"/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F41A6-112E-4305-A0BA-6E119A77A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2937844"/>
            <a:ext cx="5437186" cy="3376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672C5-31B9-443B-8DEE-552364689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3949" y="1929782"/>
            <a:ext cx="5437187" cy="792000"/>
          </a:xfrm>
        </p:spPr>
        <p:txBody>
          <a:bodyPr anchor="b"/>
          <a:lstStyle>
            <a:lvl1pPr marL="0" indent="0">
              <a:buNone/>
              <a:defRPr sz="1600" b="0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18B9D-8B21-4249-A3AD-8FBE48F0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937844"/>
            <a:ext cx="5437186" cy="3376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B60881-13B2-4064-84FB-6D071F36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9FCE5D-D5EF-485D-97FA-2614FF96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F204FC-4F66-417C-8E4B-74772ED0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29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521FD20-B9D4-4FD1-9AAD-F4157555AD62}"/>
              </a:ext>
            </a:extLst>
          </p:cNvPr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477A35-8424-45D6-A66E-8ACFA6C405B5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BFBA1CE-E9AC-40C0-A7F9-E5671F5FEF9C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C2729A-59F8-46A4-9AAA-7665E5966E2D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EBBB96-590D-4704-87AD-A00AE2424DE8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89BAB7D-5298-40B9-910B-136D0C6A9934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323EA00-E168-4864-883B-358A7CDF9153}"/>
              </a:ext>
            </a:extLst>
          </p:cNvPr>
          <p:cNvSpPr>
            <a:spLocks noChangeAspect="1"/>
          </p:cNvSpPr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4F2DFA-2F27-43FB-B08C-0787FA44B0D1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750354-CD8D-4A3B-A7AC-04622BCB04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3ED3C6-DA43-4D1C-9056-407A4FB1C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1090275" cy="5759450"/>
          </a:xfrm>
        </p:spPr>
        <p:txBody>
          <a:bodyPr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CEB41-E921-45ED-951A-861E31E01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6B422D-769C-4E63-8763-ABBB88500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8FB6F-2D68-40C0-B628-142011F3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ED88E92-14F3-4B58-9E48-1D79E139A89E}"/>
              </a:ext>
            </a:extLst>
          </p:cNvPr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6466AE7-32B6-4334-AF41-B9387E6726C5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59C09F8-90CD-443F-9AA1-D08C56A605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C7304AB-BE7D-45AC-A876-4A24543AE5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E11922B-DDB3-46D7-B1BD-C1CCDB3C42E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580F8F6-E662-4BCD-AC9C-7E5DDBD5A773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A333FE5-ADB0-48EE-A1A6-9AA36DA343A2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B09CD4F-6DF4-48AA-BD35-23E3F2A643F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2223219-ACCC-42F2-A1B4-E3C8C8AB12A4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510B0E9-9BA0-4357-9E04-554C19BAAC89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F06DA80-525A-4C9E-A441-50630AA772A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841E027-8E53-4FEB-8605-2124D85731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D871A2-AE80-4408-AA95-DC60D132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D122A1-7B97-4979-B319-1CE0A4A4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09A76-7DCD-477A-A6BA-EEA63FF9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36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5C0F5C-A529-490C-8941-78F10C6A00D3}"/>
              </a:ext>
            </a:extLst>
          </p:cNvPr>
          <p:cNvGrpSpPr/>
          <p:nvPr/>
        </p:nvGrpSpPr>
        <p:grpSpPr>
          <a:xfrm flipH="1">
            <a:off x="0" y="0"/>
            <a:ext cx="12191999" cy="6858001"/>
            <a:chOff x="0" y="-2"/>
            <a:chExt cx="12191999" cy="68580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A8D739-B942-4545-9459-A6CAF0444D1F}"/>
                </a:ext>
              </a:extLst>
            </p:cNvPr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34000">
                  <a:schemeClr val="accent3">
                    <a:alpha val="20000"/>
                  </a:schemeClr>
                </a:gs>
                <a:gs pos="65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BB38CCA-110B-4404-9363-BFFA76C096D2}"/>
                </a:ext>
              </a:extLst>
            </p:cNvPr>
            <p:cNvGrpSpPr/>
            <p:nvPr/>
          </p:nvGrpSpPr>
          <p:grpSpPr>
            <a:xfrm rot="162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223FE99-C58F-4A56-8F8E-2942FF74E4BD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BBD4511-8AB6-4BD3-8410-7FB3EC8D42B2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A8CA067-2248-4BD3-B56E-2C014AEB2273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C017B9B-2727-4255-8F80-9D4C2A5AE297}"/>
                  </a:ext>
                </a:extLst>
              </p:cNvPr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93C5F16-BC47-4707-B6B7-DC5262ACDC51}"/>
                  </a:ext>
                </a:extLst>
              </p:cNvPr>
              <p:cNvSpPr/>
              <p:nvPr/>
            </p:nvSpPr>
            <p:spPr>
              <a:xfrm flipV="1">
                <a:off x="1" y="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E88FE13-0734-4BB3-B4D1-7C53A194DA84}"/>
                </a:ext>
              </a:extLst>
            </p:cNvPr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C9B7EF7-1EDF-4AC7-8E40-C2801783AC85}"/>
                  </a:ext>
                </a:extLst>
              </p:cNvPr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25CA0A0-9A3F-498E-983D-B3285EF5AD9A}"/>
                  </a:ext>
                </a:extLst>
              </p:cNvPr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5171814-E4F0-44B5-BC3F-588512210991}"/>
                </a:ext>
              </a:extLst>
            </p:cNvPr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E666ACD-EB1C-4732-971B-C3B26061DB82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A4E213B-7F96-44C1-90B3-B72E9387BF73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FE392AA-35E5-40E5-9309-284A0C5410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8188C-9713-46E1-AA5C-C84FE515F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92CC-893A-4A84-A7E9-F389D83F0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0" y="540000"/>
            <a:ext cx="6408736" cy="5759450"/>
          </a:xfrm>
        </p:spPr>
        <p:txBody>
          <a:bodyPr/>
          <a:lstStyle>
            <a:lvl1pPr>
              <a:defRPr sz="32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C7765-7D44-43DD-A1DF-419D3E1C6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3536950"/>
            <a:ext cx="4511426" cy="2771775"/>
          </a:xfrm>
        </p:spPr>
        <p:txBody>
          <a:bodyPr/>
          <a:lstStyle>
            <a:lvl1pPr marL="0" indent="0">
              <a:buNone/>
              <a:defRPr sz="1600" cap="all" spc="3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36875-AFB0-4905-8C9E-A72B4F59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37ABF-7E70-4E45-A67B-C503BF18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016CA-2983-47BF-BA09-2130A40C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5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7E00A2-2906-4C97-9D1F-C789D3ADD373}"/>
              </a:ext>
            </a:extLst>
          </p:cNvPr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CE8EF9-87D6-47FD-B7D3-2D48D8E48AC3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84998E-9D37-4D0D-889A-C67531E5295C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575B0B-C502-438E-967C-64D268031426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C29931-00EB-4F74-BE4C-172A4C282A26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9B4C87-FDD3-406D-BE06-3ABF69905E03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D817A89-A0E1-4190-90AE-0571E6CE8FC6}"/>
              </a:ext>
            </a:extLst>
          </p:cNvPr>
          <p:cNvSpPr>
            <a:spLocks noChangeAspect="1"/>
          </p:cNvSpPr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D20388-C666-4992-920D-5F034214950C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B0CC3-A07E-43B8-9B34-0A67C1806D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1800A6-9706-4B81-B957-C950A5F7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17652B-AA0D-4574-AF1D-7F7442D84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2400" y="549275"/>
            <a:ext cx="6408736" cy="57594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19547-D24B-4BD1-8C26-318450B17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999" y="3536950"/>
            <a:ext cx="4511425" cy="2771774"/>
          </a:xfrm>
        </p:spPr>
        <p:txBody>
          <a:bodyPr/>
          <a:lstStyle>
            <a:lvl1pPr marL="0" indent="0">
              <a:buNone/>
              <a:defRPr sz="1600" cap="all" spc="3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A22E6-7E01-4547-8555-B2C197543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F6BEC-98F3-43FE-BA9B-B046D8917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FAF54-57F0-46F9-A1BA-B554E140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77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C461672-F18A-4768-9850-0531FD3720BA}"/>
              </a:ext>
            </a:extLst>
          </p:cNvPr>
          <p:cNvGrpSpPr/>
          <p:nvPr/>
        </p:nvGrpSpPr>
        <p:grpSpPr>
          <a:xfrm rot="10800000">
            <a:off x="5921828" y="2876440"/>
            <a:ext cx="6270171" cy="3981559"/>
            <a:chOff x="0" y="0"/>
            <a:chExt cx="10800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A73898-D78C-45F9-AFC1-2AB16F6725C2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FC423E3-700B-43D6-A2CB-F3C871632C20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F05B2A-1EC7-4131-B899-C7ECB9A502EB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0" y="-1"/>
            <a:ext cx="9361714" cy="4680857"/>
            <a:chOff x="0" y="0"/>
            <a:chExt cx="2880000" cy="1440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711D4C-4FFE-4151-B53D-60890F0F5827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9D6393-413D-4151-BC2C-43161BE4A799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96370B9-6459-4B05-9A8B-A9E7FA8966CD}"/>
              </a:ext>
            </a:extLst>
          </p:cNvPr>
          <p:cNvSpPr>
            <a:spLocks noChangeAspect="1"/>
          </p:cNvSpPr>
          <p:nvPr/>
        </p:nvSpPr>
        <p:spPr>
          <a:xfrm rot="10800000">
            <a:off x="8430794" y="3096793"/>
            <a:ext cx="3761205" cy="37612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AC0C6-74C3-4E55-AA42-A9F1A4B1B210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2C27A4-86D3-4C83-8022-E37A8672A9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1FF59-E1BE-4475-953B-5BF6FBC10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090273" cy="18002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1F045-44C5-4165-A640-4E4D33A59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0000" y="2528887"/>
            <a:ext cx="11090276" cy="3779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7047A-D05B-44E9-A240-BDB881C4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CB2E8-A68D-478D-A728-C9612848C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E4F1D-3280-4DB5-B2E0-DA7F1071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50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627D45-FE54-49FF-A37F-6206993AEFD8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 useBgFill="1">
          <p:nvSpPr>
            <p:cNvPr id="8" name="Rectangle 7">
              <a:extLst>
                <a:ext uri="{FF2B5EF4-FFF2-40B4-BE49-F238E27FC236}">
                  <a16:creationId xmlns:a16="http://schemas.microsoft.com/office/drawing/2014/main" id="{879CEFA6-CCA5-4FEF-B53D-E74B1E67E9C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CFCD768-2100-4B20-87EF-9F92EFBD8F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0D1B599-DFF1-4E00-9EAE-EE32BD7B4860}"/>
                  </a:ext>
                </a:extLst>
              </p:cNvPr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0FCF7F6-290B-4DE7-BA60-863CBF95C2AF}"/>
                  </a:ext>
                </a:extLst>
              </p:cNvPr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9358AB-E1C9-402B-9F3F-28B4F50DAC6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78C24EC-8C5D-4A7E-9D57-C752E0DC94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C0B30A-4855-4424-B3A8-AC110CA8356F}"/>
                </a:ext>
              </a:extLst>
            </p:cNvPr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C119EB9-1A9A-45A4-AE16-9968A70C5C35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A5B7B85-4DC3-4343-B734-4852DD5DF033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F3733E-DBA5-4A25-9315-B7A1A5E7A1FF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AB30D07-BE85-45CD-8055-8C57B00E29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7FFCCA-9DBF-4E0A-BDC6-F7B8F39BD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12238" y="539999"/>
            <a:ext cx="2628900" cy="57687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F1B23-21CD-4A3B-938B-5502019A1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0863" y="539999"/>
            <a:ext cx="8245475" cy="57687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9C884-5A98-4C01-BB89-098AC696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54D22-9CD7-4FC6-9444-21948246C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ECC14-D66C-401A-A0C9-DFCA553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96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749C77-AA3A-4DA0-9E20-32FCD2B8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1809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DC81A-9B5E-4A92-AA7B-3D750F95F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2528887"/>
            <a:ext cx="11101136" cy="377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B8083-48FB-4D6A-B77A-262FE3E23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DA5BD-F7C8-4883-81D1-EF1F6F00E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none" spc="100" baseline="0">
                <a:solidFill>
                  <a:schemeClr val="tx1"/>
                </a:solidFill>
              </a:defRPr>
            </a:lvl1pPr>
          </a:lstStyle>
          <a:p>
            <a:pPr algn="r"/>
            <a:fld id="{7CF0BCE0-945C-4FDF-95A1-2149B1FF5B83}" type="datetimeFigureOut">
              <a:rPr lang="en-US" smtClean="0"/>
              <a:pPr algn="r"/>
              <a:t>20-Jul-22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8FEDB-2614-400B-9C19-0F4D448D9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699851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gineeringchoice.com/what-is-an-axle-in-a-ca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9B5A19-3592-48E2-BC31-90E092BD6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548C40-4C00-4E91-BFA6-84B4D662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6EE6BCA-C84E-4BED-B084-F599F7EE6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4695526-4BAA-4EFE-91C1-1E446117C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0DF9B86-7987-40DC-85D6-479F5A2E87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5465368-1AF5-43D6-BAD2-6BE8B04D94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EB28D27-BDED-4D8C-94FC-58E9323571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AC833D-449C-45F4-9851-216F3681F2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9528AAE-A1EB-446C-81BE-BA5E4490E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F7C0F2C-B581-402B-B4C4-6DFB713149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56A6B0D-707F-420B-BF4D-2CB60CCCA0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B7A59E-D61A-4BEB-A38A-1E8E5EBB83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D99E1B6-CBC4-4306-9DFC-847D6D135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40000"/>
                </a:schemeClr>
              </a:gs>
              <a:gs pos="37000">
                <a:schemeClr val="bg2">
                  <a:alpha val="40000"/>
                </a:schemeClr>
              </a:gs>
              <a:gs pos="79000">
                <a:schemeClr val="bg2">
                  <a:alpha val="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D27CB-6AF2-E684-3788-1107728ED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540000"/>
            <a:ext cx="4500561" cy="4259814"/>
          </a:xfrm>
        </p:spPr>
        <p:txBody>
          <a:bodyPr>
            <a:normAutofit/>
          </a:bodyPr>
          <a:lstStyle/>
          <a:p>
            <a:r>
              <a:rPr lang="en-US" sz="6800" dirty="0"/>
              <a:t>Lever Mechanism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EEA8DB-2A5B-D85F-3953-A3DC7AF42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988476"/>
            <a:ext cx="4500561" cy="1320249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Picture 3" descr="A hand lever">
            <a:extLst>
              <a:ext uri="{FF2B5EF4-FFF2-40B4-BE49-F238E27FC236}">
                <a16:creationId xmlns:a16="http://schemas.microsoft.com/office/drawing/2014/main" id="{1B4C902B-53C2-29FA-652D-6C428F6DC8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5" r="27325" b="2"/>
          <a:stretch/>
        </p:blipFill>
        <p:spPr>
          <a:xfrm>
            <a:off x="5747424" y="10"/>
            <a:ext cx="644457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1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9E25B-DD16-B682-984A-9B465B07B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740" y="540000"/>
            <a:ext cx="10603395" cy="1201714"/>
          </a:xfrm>
        </p:spPr>
        <p:txBody>
          <a:bodyPr/>
          <a:lstStyle/>
          <a:p>
            <a:r>
              <a:rPr lang="en-US" dirty="0"/>
              <a:t>What is a Lever?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6FB91-9974-8A28-38C4-E506DBD9D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740" y="2009903"/>
            <a:ext cx="11101136" cy="3779837"/>
          </a:xfrm>
        </p:spPr>
        <p:txBody>
          <a:bodyPr/>
          <a:lstStyle/>
          <a:p>
            <a:r>
              <a:rPr lang="en-US" b="0" i="0" dirty="0">
                <a:effectLst/>
                <a:latin typeface="-apple-system"/>
              </a:rPr>
              <a:t>A lever is a simple machine consisting of a beam or rigid rod pivoted at a fixed hinge, or fulcrum, used to transfer a force to a load and usually to provide a mechanical advantage. </a:t>
            </a:r>
          </a:p>
          <a:p>
            <a:endParaRPr lang="en-US" b="0" i="0" dirty="0">
              <a:effectLst/>
              <a:latin typeface="-apple-system"/>
            </a:endParaRPr>
          </a:p>
          <a:p>
            <a:r>
              <a:rPr lang="en-US" b="0" i="0" dirty="0">
                <a:effectLst/>
                <a:latin typeface="-apple-system"/>
              </a:rPr>
              <a:t>A lever is a rigid body capable of rotating on a point on itself. On the basis of the locations of fulcrum, load, and effort, the lever is divided into three types.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626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257D-9EE1-45FF-E1E6-3D4DAAB1A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a Lever: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95A76-9E6E-B26C-9DF6-7A486EAB1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4" y="1690592"/>
            <a:ext cx="11101136" cy="462740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FF00"/>
                </a:solidFill>
                <a:effectLst/>
                <a:latin typeface="-apple-system"/>
              </a:rPr>
              <a:t>Fulcrum</a:t>
            </a:r>
            <a:r>
              <a:rPr lang="en-US" sz="2800" b="0" i="0" dirty="0">
                <a:effectLst/>
                <a:latin typeface="-apple-system"/>
              </a:rPr>
              <a:t> – the point at which the lever rotates.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FF00"/>
                </a:solidFill>
                <a:effectLst/>
                <a:latin typeface="-apple-system"/>
              </a:rPr>
              <a:t>Input force (also called the effort</a:t>
            </a:r>
            <a:r>
              <a:rPr lang="en-US" sz="2800" b="0" i="0" dirty="0">
                <a:effectLst/>
                <a:latin typeface="-apple-system"/>
              </a:rPr>
              <a:t>) – the force applied to the lever.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FF00"/>
                </a:solidFill>
                <a:effectLst/>
                <a:latin typeface="-apple-system"/>
              </a:rPr>
              <a:t>Output force (also called the load) </a:t>
            </a:r>
            <a:r>
              <a:rPr lang="en-US" sz="2800" b="0" i="0" dirty="0">
                <a:effectLst/>
                <a:latin typeface="-apple-system"/>
              </a:rPr>
              <a:t>– the force applied by the lever to move the load.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76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F4E480B-94D6-46F9-A2B6-B98D311FD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183CDE-91A1-40C3-8E80-66F89E1C2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6756515-F9AA-46BD-8DD2-AA15BA492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BA365E2-8B71-408B-9092-0104216AC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EDB8D7A-1BF6-4CDB-B93A-7736955F5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AACD774-5167-46C7-8A62-6E2FE4BE94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6E0F2D8-452E-48F9-9912-C47EAEAE18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FBBF95-430B-427C-A6E8-DB899217F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EE64698-3ED2-4395-B7FC-65248E437E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E20B1E1-CE09-4C2A-A3FB-DB8026C54E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B2405B-A907-48B3-906A-FB3573C0B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6DC8E2D9-6729-4614-8667-C1016D318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B9AACA9-BD92-429F-8047-0731DB46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77534-0C2E-88A3-3193-D5ACDD17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090272" cy="10651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Lever Mechanism: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F73906-DC31-0D95-0E0F-78D79423DC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53123" y="2812884"/>
            <a:ext cx="7874888" cy="350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22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778EF-7F81-5993-57C8-CBC978184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1259303"/>
          </a:xfrm>
        </p:spPr>
        <p:txBody>
          <a:bodyPr/>
          <a:lstStyle/>
          <a:p>
            <a:r>
              <a:rPr lang="en-US" dirty="0"/>
              <a:t>Types of Lever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2C167-2502-E0B5-7251-A4094F80B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799303"/>
            <a:ext cx="11101136" cy="45094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On the basis of the location of fulcrum ,load and effort ,the lever is divided into three parts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First- class Lever</a:t>
            </a:r>
          </a:p>
          <a:p>
            <a:r>
              <a:rPr lang="en-US" sz="2800" dirty="0"/>
              <a:t>Second -class Lever</a:t>
            </a:r>
          </a:p>
          <a:p>
            <a:r>
              <a:rPr lang="en-US" sz="2800" dirty="0"/>
              <a:t>Third-class Lever</a:t>
            </a:r>
          </a:p>
          <a:p>
            <a:pPr marL="0" indent="0">
              <a:buNone/>
            </a:pPr>
            <a:r>
              <a:rPr lang="en-US" sz="2800" dirty="0"/>
              <a:t>s,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45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7D7B91-0DD4-F388-2E5A-A41578A16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90286"/>
            <a:ext cx="7315200" cy="606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08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55166-A9CA-3230-C23F-205E722E3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432" y="506866"/>
            <a:ext cx="11101136" cy="5844268"/>
          </a:xfrm>
        </p:spPr>
        <p:txBody>
          <a:bodyPr/>
          <a:lstStyle/>
          <a:p>
            <a:pPr marL="0" indent="0" algn="l">
              <a:buNone/>
            </a:pPr>
            <a:r>
              <a:rPr lang="en-US" sz="3200" b="0" i="1" dirty="0">
                <a:solidFill>
                  <a:srgbClr val="FFFF00"/>
                </a:solidFill>
                <a:effectLst/>
                <a:latin typeface="-apple-system"/>
              </a:rPr>
              <a:t>First-class levers: </a:t>
            </a:r>
            <a:r>
              <a:rPr lang="en-US" b="0" i="1" dirty="0">
                <a:effectLst/>
                <a:latin typeface="-apple-system"/>
              </a:rPr>
              <a:t>have the fulcrum between the effort (force) and the load to resemble a see -saw. Examples of first-class levers are pliers, scissors, a see-saw, and a weighing balance.</a:t>
            </a:r>
          </a:p>
          <a:p>
            <a:pPr marL="0" indent="0" algn="l">
              <a:buNone/>
            </a:pPr>
            <a:r>
              <a:rPr lang="en-US" sz="2800" i="1" dirty="0">
                <a:solidFill>
                  <a:srgbClr val="FFFF00"/>
                </a:solidFill>
                <a:latin typeface="-apple-system"/>
              </a:rPr>
              <a:t>Second –Class Lever:</a:t>
            </a:r>
            <a:r>
              <a:rPr lang="en-US" sz="2800" i="1" dirty="0">
                <a:latin typeface="-apple-system"/>
              </a:rPr>
              <a:t> </a:t>
            </a:r>
            <a:r>
              <a:rPr lang="en-US" b="0" i="0" dirty="0">
                <a:effectLst/>
                <a:latin typeface="-apple-system"/>
              </a:rPr>
              <a:t>In second class levers, the load is between the effort (force) and the fulcrum</a:t>
            </a:r>
            <a:r>
              <a:rPr lang="en-US" b="0" i="0" dirty="0">
                <a:solidFill>
                  <a:srgbClr val="111111"/>
                </a:solidFill>
                <a:effectLst/>
                <a:latin typeface="-apple-system"/>
              </a:rPr>
              <a:t> </a:t>
            </a:r>
            <a:r>
              <a:rPr lang="en-US" b="0" i="0" dirty="0">
                <a:effectLst/>
                <a:latin typeface="-apple-system"/>
              </a:rPr>
              <a:t> A common example is a wheelbarrow where the effort moves a large distance to lift a heavy load, with the </a:t>
            </a:r>
            <a:r>
              <a:rPr lang="en-US" b="0" i="0" u="none" strike="noStrike" dirty="0"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axle</a:t>
            </a:r>
            <a:r>
              <a:rPr lang="en-US" b="0" i="0" dirty="0">
                <a:effectLst/>
                <a:latin typeface="-apple-system"/>
              </a:rPr>
              <a:t> and wheel as the </a:t>
            </a:r>
            <a:r>
              <a:rPr lang="en-US" b="0" i="0" dirty="0" err="1">
                <a:effectLst/>
                <a:latin typeface="-apple-system"/>
              </a:rPr>
              <a:t>fulcrum.other</a:t>
            </a:r>
            <a:r>
              <a:rPr lang="en-US" b="0" i="0" dirty="0">
                <a:effectLst/>
                <a:latin typeface="-apple-system"/>
              </a:rPr>
              <a:t> examples are </a:t>
            </a:r>
            <a:r>
              <a:rPr lang="en-US" b="0" i="0" dirty="0" err="1">
                <a:effectLst/>
                <a:latin typeface="-apple-system"/>
              </a:rPr>
              <a:t>nutcracker,bottle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opner</a:t>
            </a:r>
            <a:r>
              <a:rPr lang="en-US" b="0" i="0" dirty="0">
                <a:effectLst/>
                <a:latin typeface="-apple-system"/>
              </a:rPr>
              <a:t> and conventional door.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FFF00"/>
                </a:solidFill>
                <a:latin typeface="-apple-system"/>
              </a:rPr>
              <a:t>Third –Class Lever:</a:t>
            </a:r>
            <a:r>
              <a:rPr lang="en-US" sz="2800" b="1" dirty="0">
                <a:solidFill>
                  <a:srgbClr val="FFFF00"/>
                </a:solidFill>
                <a:latin typeface="-apple-system"/>
              </a:rPr>
              <a:t> </a:t>
            </a:r>
            <a:r>
              <a:rPr lang="en-US" b="0" i="0" dirty="0">
                <a:effectLst/>
                <a:latin typeface="-apple-system"/>
              </a:rPr>
              <a:t>With third-class levers, the effort is between the load and the </a:t>
            </a:r>
            <a:r>
              <a:rPr lang="en-US" b="0" i="0" dirty="0" err="1">
                <a:effectLst/>
                <a:latin typeface="-apple-system"/>
              </a:rPr>
              <a:t>fulcrum.Examples</a:t>
            </a:r>
            <a:r>
              <a:rPr lang="en-US" b="0" i="0" dirty="0">
                <a:effectLst/>
                <a:latin typeface="-apple-system"/>
              </a:rPr>
              <a:t>: tweezers ,fishing rods ,hammers </a:t>
            </a:r>
            <a:r>
              <a:rPr lang="en-US" b="0" i="0">
                <a:effectLst/>
                <a:latin typeface="-apple-system"/>
              </a:rPr>
              <a:t>and barbecue tongs.</a:t>
            </a:r>
            <a:endParaRPr lang="en-US" b="0" i="0" dirty="0">
              <a:effectLst/>
              <a:latin typeface="-apple-system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948219"/>
      </p:ext>
    </p:extLst>
  </p:cSld>
  <p:clrMapOvr>
    <a:masterClrMapping/>
  </p:clrMapOvr>
</p:sld>
</file>

<file path=ppt/theme/theme1.xml><?xml version="1.0" encoding="utf-8"?>
<a:theme xmlns:a="http://schemas.openxmlformats.org/drawingml/2006/main" name="GlowVTI">
  <a:themeElements>
    <a:clrScheme name="AnalogousFromLightSeed_2SEEDS">
      <a:dk1>
        <a:srgbClr val="000000"/>
      </a:dk1>
      <a:lt1>
        <a:srgbClr val="FFFFFF"/>
      </a:lt1>
      <a:dk2>
        <a:srgbClr val="242B41"/>
      </a:dk2>
      <a:lt2>
        <a:srgbClr val="E2E3E8"/>
      </a:lt2>
      <a:accent1>
        <a:srgbClr val="B0A261"/>
      </a:accent1>
      <a:accent2>
        <a:srgbClr val="CA9571"/>
      </a:accent2>
      <a:accent3>
        <a:srgbClr val="9AA76D"/>
      </a:accent3>
      <a:accent4>
        <a:srgbClr val="6CA8C8"/>
      </a:accent4>
      <a:accent5>
        <a:srgbClr val="899BD3"/>
      </a:accent5>
      <a:accent6>
        <a:srgbClr val="806FC9"/>
      </a:accent6>
      <a:hlink>
        <a:srgbClr val="6976AE"/>
      </a:hlink>
      <a:folHlink>
        <a:srgbClr val="7F7F7F"/>
      </a:folHlink>
    </a:clrScheme>
    <a:fontScheme name="Blur">
      <a:majorFont>
        <a:latin typeface="Bell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wVTI" id="{D5B5AA20-F6D3-43B8-AF6B-ECAF69256418}" vid="{93025AB5-1D44-4CD3-9BC3-729F6E11E04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301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-apple-system</vt:lpstr>
      <vt:lpstr>Arial</vt:lpstr>
      <vt:lpstr>Avenir Next LT Pro</vt:lpstr>
      <vt:lpstr>Bell MT</vt:lpstr>
      <vt:lpstr>GlowVTI</vt:lpstr>
      <vt:lpstr>Lever Mechanism</vt:lpstr>
      <vt:lpstr>What is a Lever?</vt:lpstr>
      <vt:lpstr>Parts of a Lever:</vt:lpstr>
      <vt:lpstr>Lever Mechanism:</vt:lpstr>
      <vt:lpstr>Types of Lever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Lever Mechanism</dc:title>
  <dc:creator>Svastik   Kanwar</dc:creator>
  <cp:lastModifiedBy>Svastik   Kanwar</cp:lastModifiedBy>
  <cp:revision>10</cp:revision>
  <dcterms:created xsi:type="dcterms:W3CDTF">2022-07-20T07:26:51Z</dcterms:created>
  <dcterms:modified xsi:type="dcterms:W3CDTF">2022-07-20T09:05:30Z</dcterms:modified>
</cp:coreProperties>
</file>